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_rels/presentation.xml.rels" ContentType="application/vnd.openxmlformats-package.relationships+xml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7.png" ContentType="image/png"/>
  <Override PartName="/ppt/media/image54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1.png" ContentType="image/png"/>
  <Override PartName="/ppt/media/image56.png" ContentType="image/png"/>
  <Override PartName="/ppt/media/image6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7.jpeg" ContentType="image/jpeg"/>
  <Override PartName="/ppt/media/image12.png" ContentType="image/png"/>
  <Override PartName="/ppt/media/image11.png" ContentType="image/png"/>
  <Override PartName="/ppt/media/image13.jpeg" ContentType="image/jpeg"/>
  <Override PartName="/ppt/media/image1.jpeg" ContentType="image/jpeg"/>
  <Override PartName="/ppt/media/image41.png" ContentType="image/png"/>
  <Override PartName="/ppt/media/image53.png" ContentType="image/png"/>
  <Override PartName="/ppt/media/image3.png" ContentType="image/png"/>
  <Override PartName="/ppt/media/image4.jpeg" ContentType="image/jpeg"/>
  <Override PartName="/ppt/media/image38.png" ContentType="image/png"/>
  <Override PartName="/ppt/media/image14.png" ContentType="image/png"/>
  <Override PartName="/ppt/media/image10.jpeg" ContentType="image/jpeg"/>
  <Override PartName="/ppt/media/image34.png" ContentType="image/png"/>
  <Override PartName="/ppt/media/image22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58.png" ContentType="image/png"/>
  <Override PartName="/ppt/media/image8.png" ContentType="image/png"/>
  <Override PartName="/ppt/media/image23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5.png" ContentType="image/png"/>
  <Override PartName="/ppt/media/image36.png" ContentType="image/png"/>
  <Override PartName="/ppt/media/image39.png" ContentType="image/png"/>
  <Override PartName="/ppt/media/image40.png" ContentType="image/png"/>
  <Override PartName="/ppt/media/image42.png" ContentType="image/png"/>
  <Override PartName="/ppt/media/image16.jpeg" ContentType="image/jpe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
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42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6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80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81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6920" cy="342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473120" y="3898800"/>
            <a:ext cx="21436920" cy="8038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6920" cy="342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473120" y="3898800"/>
            <a:ext cx="21436920" cy="8038440"/>
          </a:xfrm>
          <a:prstGeom prst="rect">
            <a:avLst/>
          </a:prstGeom>
        </p:spPr>
        <p:txBody>
          <a:bodyPr lIns="0" rIns="0" tIns="0" bIns="0" anchor="ctr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6920" cy="342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473120" y="3898800"/>
            <a:ext cx="21436920" cy="8038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6920" cy="3428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473120" y="3898800"/>
            <a:ext cx="21436920" cy="8038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Titolo Testo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1473120" y="6718320"/>
            <a:ext cx="9639000" cy="5092200"/>
          </a:xfrm>
          <a:prstGeom prst="rect">
            <a:avLst/>
          </a:prstGeom>
        </p:spPr>
        <p:txBody>
          <a:bodyPr lIns="50760" rIns="50760" tIns="50760" bIns="5076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Click to edit the outline text format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Second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Third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Fourth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Seventh Outline LevelCorpo livello uno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due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tre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quattro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cinque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sldNum"/>
          </p:nvPr>
        </p:nvSpPr>
        <p:spPr>
          <a:xfrm>
            <a:off x="2372184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image" Target="../media/image60.png"/><Relationship Id="rId5" Type="http://schemas.openxmlformats.org/officeDocument/2006/relationships/image" Target="../media/image61.png"/><Relationship Id="rId6" Type="http://schemas.openxmlformats.org/officeDocument/2006/relationships/image" Target="../media/image62.png"/><Relationship Id="rId7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7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milanoisozaky_milano_isozaky_fotogram_01.jpg" descr=""/>
          <p:cNvPicPr/>
          <p:nvPr/>
        </p:nvPicPr>
        <p:blipFill>
          <a:blip r:embed="rId1"/>
          <a:srcRect l="0" t="20051" r="0" b="20051"/>
          <a:stretch/>
        </p:blipFill>
        <p:spPr>
          <a:xfrm>
            <a:off x="1473120" y="1326240"/>
            <a:ext cx="21436920" cy="8038440"/>
          </a:xfrm>
          <a:prstGeom prst="rect">
            <a:avLst/>
          </a:prstGeom>
          <a:ln w="12600">
            <a:noFill/>
          </a:ln>
        </p:spPr>
      </p:pic>
      <p:sp>
        <p:nvSpPr>
          <p:cNvPr id="183" name="CustomShape 1"/>
          <p:cNvSpPr/>
          <p:nvPr/>
        </p:nvSpPr>
        <p:spPr>
          <a:xfrm>
            <a:off x="1473120" y="9575640"/>
            <a:ext cx="21436920" cy="171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PowerEnJoy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1473120" y="11290320"/>
            <a:ext cx="21436920" cy="219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 new way of doing car sharing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Architecture: the Car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1473120" y="3862800"/>
            <a:ext cx="106880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Part of the Business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Performs all DB operations regarding: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state handling (Car State Manager)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Subscription or deletion of cars to the system (Car Pool Manager)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Answer queries on car sets issued by the user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4"/>
          <a:stretch/>
        </p:blipFill>
        <p:spPr>
          <a:xfrm>
            <a:off x="12765600" y="5679000"/>
            <a:ext cx="9819720" cy="4104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communication protocol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Cars will interact with the server’s Car Controller in the following ways: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Authentication to the server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Ordinary communication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Events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state changes originating from the car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Commands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state changes issued to the car by the server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Ordinary telemetry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regular messages to update the server about the car general condition (position, battery status...)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2"/>
          <a:stretch/>
        </p:blipFill>
        <p:spPr>
          <a:xfrm>
            <a:off x="1623960" y="3754080"/>
            <a:ext cx="20553480" cy="785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State changes issued by the server (commands):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Reserve: an available car becomes reserved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Free: a reserved car becomes available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Invalidate: a reserved car is parked in an unreachable spot and becomes Out Of Order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Unlock: the user has pressed the unlock button on their phone, the reserved car now is Reserved With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Retrieve: an Out Of Order car has been retrieved by personnel and becomes available again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State changes originating from the car (events):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Lock: the user has closed and locked the car door after a ride, the car state changes from Reserved With Ride to Reserved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Start engine: the car state changes from Reserved With Ride to Reserved With Active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Stop engine: the car state changes from Reserved With Active Ride to Reserved With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Text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We used the Function Point method together with COCOMO II to estimate the project’s effort and duration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We computed every estimation twice, to get a lower bound and an upper bound for all estimates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Cost estimation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TextShape 3"/>
          <p:cNvSpPr txBox="1"/>
          <p:nvPr/>
        </p:nvSpPr>
        <p:spPr>
          <a:xfrm>
            <a:off x="1608120" y="2834640"/>
            <a:ext cx="9273240" cy="128016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Approach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1473120" y="5577840"/>
            <a:ext cx="9865440" cy="574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UFP = 50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KSLOC = 5.2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Effort = 18.32 person-months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Duration = 9.3 months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Cost estimation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TextShape 3"/>
          <p:cNvSpPr txBox="1"/>
          <p:nvPr/>
        </p:nvSpPr>
        <p:spPr>
          <a:xfrm>
            <a:off x="1608120" y="2834640"/>
            <a:ext cx="9273240" cy="128016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Results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6" name="TextShape 4"/>
          <p:cNvSpPr txBox="1"/>
          <p:nvPr/>
        </p:nvSpPr>
        <p:spPr>
          <a:xfrm>
            <a:off x="2834640" y="4297680"/>
            <a:ext cx="6583680" cy="128016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Lower bound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7" name="TextShape 5"/>
          <p:cNvSpPr txBox="1"/>
          <p:nvPr/>
        </p:nvSpPr>
        <p:spPr>
          <a:xfrm>
            <a:off x="13716000" y="4297680"/>
            <a:ext cx="6583680" cy="128016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Upper bound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8" name="CustomShape 6"/>
          <p:cNvSpPr/>
          <p:nvPr/>
        </p:nvSpPr>
        <p:spPr>
          <a:xfrm>
            <a:off x="12070080" y="5577840"/>
            <a:ext cx="9865440" cy="574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UFP = 70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4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KSLOC = 7.28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5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Effort = 26.54 person-months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6"/>
              </a:buBlip>
            </a:pPr>
            <a:r>
              <a:rPr b="0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Duration = 10.4 months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Text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Business risks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Implementation behind schedule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Loss of application data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4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User data leaks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Risk evaluation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Topics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Status of the market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System to be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905120" indent="-634320">
              <a:lnSpc>
                <a:spcPct val="100000"/>
              </a:lnSpc>
              <a:buBlip>
                <a:blip r:embed="rId4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Goals &amp; Requirements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127116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1188720" y="3555720"/>
            <a:ext cx="20817720" cy="275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We manage to design and develop a digital management system for a car-sharing service that </a:t>
            </a:r>
            <a:r>
              <a:rPr b="1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exclusively employs electric cars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1094400" y="7250040"/>
            <a:ext cx="21436920" cy="2196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Why electric cars only?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4"/>
          <p:cNvSpPr/>
          <p:nvPr/>
        </p:nvSpPr>
        <p:spPr>
          <a:xfrm>
            <a:off x="1188720" y="8638920"/>
            <a:ext cx="20817720" cy="3635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Because big cities are already experiencing high levels of pollution, and their citizens are looking for a new way to move that may be, at the same time, </a:t>
            </a:r>
            <a:r>
              <a:rPr b="1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cheaper and green</a:t>
            </a: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127260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84400" y="3362400"/>
            <a:ext cx="22645440" cy="91242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65200" indent="-564480">
              <a:lnSpc>
                <a:spcPct val="100000"/>
              </a:lnSpc>
              <a:buBlip>
                <a:blip r:embed="rId1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system will allow registered users to </a:t>
            </a:r>
            <a:r>
              <a:rPr b="1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discover available cars nearby</a:t>
            </a: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their current position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564480">
              <a:lnSpc>
                <a:spcPct val="100000"/>
              </a:lnSpc>
              <a:buBlip>
                <a:blip r:embed="rId2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Registered users will be allowed to </a:t>
            </a:r>
            <a:r>
              <a:rPr b="1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book a car for a limited time</a:t>
            </a: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(1 hour)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695600" indent="-564480">
              <a:lnSpc>
                <a:spcPct val="100000"/>
              </a:lnSpc>
              <a:buBlip>
                <a:blip r:embed="rId3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Within this time, the user will be allowed to </a:t>
            </a:r>
            <a:r>
              <a:rPr b="1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delete his/her reservation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564480">
              <a:lnSpc>
                <a:spcPct val="100000"/>
              </a:lnSpc>
              <a:buBlip>
                <a:blip r:embed="rId4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user will be asked to pay a fee of 1 euro if the reservation expires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564480">
              <a:lnSpc>
                <a:spcPct val="100000"/>
              </a:lnSpc>
              <a:buBlip>
                <a:blip r:embed="rId5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After a reservation is concluded or expired, the reserved will become available for other users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564480">
              <a:lnSpc>
                <a:spcPct val="100000"/>
              </a:lnSpc>
              <a:buBlip>
                <a:blip r:embed="rId6"/>
              </a:buBlip>
            </a:pP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system will incentivize the </a:t>
            </a:r>
            <a:r>
              <a:rPr b="1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virtuous behaviors of the users</a:t>
            </a:r>
            <a:r>
              <a:rPr b="0" lang="en-US" sz="44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by means of applying discounts or fees in the appropriate contexts.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15608160" y="6680160"/>
            <a:ext cx="7784280" cy="5955480"/>
          </a:xfrm>
          <a:prstGeom prst="rect">
            <a:avLst/>
          </a:prstGeom>
          <a:ln w="9360">
            <a:noFill/>
          </a:ln>
        </p:spPr>
      </p:pic>
      <p:pic>
        <p:nvPicPr>
          <p:cNvPr id="194" name="" descr=""/>
          <p:cNvPicPr/>
          <p:nvPr/>
        </p:nvPicPr>
        <p:blipFill>
          <a:blip r:embed="rId2"/>
          <a:stretch/>
        </p:blipFill>
        <p:spPr>
          <a:xfrm>
            <a:off x="15608160" y="762120"/>
            <a:ext cx="7784280" cy="5955480"/>
          </a:xfrm>
          <a:prstGeom prst="rect">
            <a:avLst/>
          </a:prstGeom>
          <a:ln w="9360">
            <a:noFill/>
          </a:ln>
        </p:spPr>
      </p:pic>
      <p:sp>
        <p:nvSpPr>
          <p:cNvPr id="195" name="CustomShape 1"/>
          <p:cNvSpPr/>
          <p:nvPr/>
        </p:nvSpPr>
        <p:spPr>
          <a:xfrm>
            <a:off x="1272600" y="355680"/>
            <a:ext cx="2143692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Status of the Market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1260720" y="3808080"/>
            <a:ext cx="13622040" cy="2753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Only in the city of Milan there are approximately: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1147320" y="4660200"/>
            <a:ext cx="13848840" cy="80384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6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sharing services involving only vehicles with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combustion engines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4"/>
              </a:buBlip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3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sharing services involving only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 electric vehicles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Placeholder --- prima parte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1011600" y="3743280"/>
            <a:ext cx="219956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PowerEnJoy system is designed with a modified MVC approach: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Model is in the Business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Multiple Controllers manage multiple aspects of the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User Controller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Controller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Payment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Administration Helper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011600" y="3743280"/>
            <a:ext cx="219956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PowerEnJoy system is designed with a modified MVC approach: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Customer View is implemented: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in the Mobile App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on the car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Administration View is offered by the server as a web application (thin client approach)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Architecture: the car subsystem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subsystem consists of: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Manager: part of the Business Manager (Model)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Controller: handles communication with the cars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4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Cars themselves as their cyber-physical systems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LibreOffice/5.2.3.3$Linux_X86_64 LibreOffice_project/20m0$Build-3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2017-03-09T13:10:19Z</dcterms:modified>
  <cp:revision>3</cp:revision>
  <dc:subject/>
  <dc:title/>
</cp:coreProperties>
</file>